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0"/>
  </p:notesMasterIdLst>
  <p:sldIdLst>
    <p:sldId id="256" r:id="rId2"/>
    <p:sldId id="257" r:id="rId3"/>
    <p:sldId id="258" r:id="rId4"/>
    <p:sldId id="259" r:id="rId5"/>
    <p:sldId id="260" r:id="rId6"/>
    <p:sldId id="261" r:id="rId7"/>
    <p:sldId id="263" r:id="rId8"/>
    <p:sldId id="262" r:id="rId9"/>
    <p:sldId id="264" r:id="rId10"/>
    <p:sldId id="265" r:id="rId11"/>
    <p:sldId id="267" r:id="rId12"/>
    <p:sldId id="269" r:id="rId13"/>
    <p:sldId id="270" r:id="rId14"/>
    <p:sldId id="271" r:id="rId15"/>
    <p:sldId id="272" r:id="rId16"/>
    <p:sldId id="273" r:id="rId17"/>
    <p:sldId id="274" r:id="rId18"/>
    <p:sldId id="275" r:id="rId19"/>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FF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833" autoAdjust="0"/>
    <p:restoredTop sz="94590" autoAdjust="0"/>
  </p:normalViewPr>
  <p:slideViewPr>
    <p:cSldViewPr>
      <p:cViewPr>
        <p:scale>
          <a:sx n="78" d="100"/>
          <a:sy n="78" d="100"/>
        </p:scale>
        <p:origin x="-306" y="-84"/>
      </p:cViewPr>
      <p:guideLst>
        <p:guide orient="horz" pos="2160"/>
        <p:guide pos="2880"/>
      </p:guideLst>
    </p:cSldViewPr>
  </p:slideViewPr>
  <p:outlineViewPr>
    <p:cViewPr>
      <p:scale>
        <a:sx n="33" d="100"/>
        <a:sy n="33" d="100"/>
      </p:scale>
      <p:origin x="0" y="10944"/>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A351336-9521-4956-898D-44671EFE93D7}" type="datetimeFigureOut">
              <a:rPr lang="es-ES" smtClean="0"/>
              <a:t>06/11/2012</a:t>
            </a:fld>
            <a:endParaRPr lang="es-E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E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4110B47-E265-4FAE-A653-7908397D0AD0}" type="slidenum">
              <a:rPr lang="es-ES" smtClean="0"/>
              <a:t>‹#›</a:t>
            </a:fld>
            <a:endParaRPr lang="es-ES" dirty="0"/>
          </a:p>
        </p:txBody>
      </p:sp>
    </p:spTree>
    <p:extLst>
      <p:ext uri="{BB962C8B-B14F-4D97-AF65-F5344CB8AC3E}">
        <p14:creationId xmlns:p14="http://schemas.microsoft.com/office/powerpoint/2010/main" val="30578222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s-ES" dirty="0"/>
          </a:p>
        </p:txBody>
      </p:sp>
      <p:sp>
        <p:nvSpPr>
          <p:cNvPr id="4" name="Slide Number Placeholder 3"/>
          <p:cNvSpPr>
            <a:spLocks noGrp="1"/>
          </p:cNvSpPr>
          <p:nvPr>
            <p:ph type="sldNum" sz="quarter" idx="10"/>
          </p:nvPr>
        </p:nvSpPr>
        <p:spPr/>
        <p:txBody>
          <a:bodyPr/>
          <a:lstStyle/>
          <a:p>
            <a:fld id="{44110B47-E265-4FAE-A653-7908397D0AD0}" type="slidenum">
              <a:rPr lang="es-ES" smtClean="0"/>
              <a:t>1</a:t>
            </a:fld>
            <a:endParaRPr lang="es-ES" dirty="0"/>
          </a:p>
        </p:txBody>
      </p:sp>
    </p:spTree>
    <p:extLst>
      <p:ext uri="{BB962C8B-B14F-4D97-AF65-F5344CB8AC3E}">
        <p14:creationId xmlns:p14="http://schemas.microsoft.com/office/powerpoint/2010/main" val="8687985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3F033CA5-BD00-4EE6-895C-7B78A0916BE7}" type="datetimeFigureOut">
              <a:rPr lang="es-ES" smtClean="0"/>
              <a:t>06/11/2012</a:t>
            </a:fld>
            <a:endParaRPr lang="es-ES" dirty="0"/>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s-ES" dirty="0"/>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5A8E40A6-09D5-46DB-B376-F29481AD9EE2}" type="slidenum">
              <a:rPr lang="es-ES" smtClean="0"/>
              <a:t>‹#›</a:t>
            </a:fld>
            <a:endParaRPr lang="es-ES" dirty="0"/>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F033CA5-BD00-4EE6-895C-7B78A0916BE7}" type="datetimeFigureOut">
              <a:rPr lang="es-ES" smtClean="0"/>
              <a:t>06/11/2012</a:t>
            </a:fld>
            <a:endParaRPr lang="es-ES" dirty="0"/>
          </a:p>
        </p:txBody>
      </p:sp>
      <p:sp>
        <p:nvSpPr>
          <p:cNvPr id="5" name="Footer Placeholder 4"/>
          <p:cNvSpPr>
            <a:spLocks noGrp="1"/>
          </p:cNvSpPr>
          <p:nvPr>
            <p:ph type="ftr" sz="quarter" idx="11"/>
          </p:nvPr>
        </p:nvSpPr>
        <p:spPr/>
        <p:txBody>
          <a:bodyPr/>
          <a:lstStyle/>
          <a:p>
            <a:endParaRPr lang="es-ES" dirty="0"/>
          </a:p>
        </p:txBody>
      </p:sp>
      <p:sp>
        <p:nvSpPr>
          <p:cNvPr id="6" name="Slide Number Placeholder 5"/>
          <p:cNvSpPr>
            <a:spLocks noGrp="1"/>
          </p:cNvSpPr>
          <p:nvPr>
            <p:ph type="sldNum" sz="quarter" idx="12"/>
          </p:nvPr>
        </p:nvSpPr>
        <p:spPr/>
        <p:txBody>
          <a:bodyPr/>
          <a:lstStyle/>
          <a:p>
            <a:fld id="{5A8E40A6-09D5-46DB-B376-F29481AD9EE2}" type="slidenum">
              <a:rPr lang="es-ES" smtClean="0"/>
              <a:t>‹#›</a:t>
            </a:fld>
            <a:endParaRPr lang="es-E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F033CA5-BD00-4EE6-895C-7B78A0916BE7}" type="datetimeFigureOut">
              <a:rPr lang="es-ES" smtClean="0"/>
              <a:t>06/11/2012</a:t>
            </a:fld>
            <a:endParaRPr lang="es-ES" dirty="0"/>
          </a:p>
        </p:txBody>
      </p:sp>
      <p:sp>
        <p:nvSpPr>
          <p:cNvPr id="5" name="Footer Placeholder 4"/>
          <p:cNvSpPr>
            <a:spLocks noGrp="1"/>
          </p:cNvSpPr>
          <p:nvPr>
            <p:ph type="ftr" sz="quarter" idx="11"/>
          </p:nvPr>
        </p:nvSpPr>
        <p:spPr/>
        <p:txBody>
          <a:bodyPr/>
          <a:lstStyle/>
          <a:p>
            <a:endParaRPr lang="es-ES" dirty="0"/>
          </a:p>
        </p:txBody>
      </p:sp>
      <p:sp>
        <p:nvSpPr>
          <p:cNvPr id="6" name="Slide Number Placeholder 5"/>
          <p:cNvSpPr>
            <a:spLocks noGrp="1"/>
          </p:cNvSpPr>
          <p:nvPr>
            <p:ph type="sldNum" sz="quarter" idx="12"/>
          </p:nvPr>
        </p:nvSpPr>
        <p:spPr/>
        <p:txBody>
          <a:bodyPr/>
          <a:lstStyle/>
          <a:p>
            <a:fld id="{5A8E40A6-09D5-46DB-B376-F29481AD9EE2}" type="slidenum">
              <a:rPr lang="es-ES" smtClean="0"/>
              <a:t>‹#›</a:t>
            </a:fld>
            <a:endParaRPr lang="es-E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F033CA5-BD00-4EE6-895C-7B78A0916BE7}" type="datetimeFigureOut">
              <a:rPr lang="es-ES" smtClean="0"/>
              <a:t>06/11/2012</a:t>
            </a:fld>
            <a:endParaRPr lang="es-ES" dirty="0"/>
          </a:p>
        </p:txBody>
      </p:sp>
      <p:sp>
        <p:nvSpPr>
          <p:cNvPr id="5" name="Footer Placeholder 4"/>
          <p:cNvSpPr>
            <a:spLocks noGrp="1"/>
          </p:cNvSpPr>
          <p:nvPr>
            <p:ph type="ftr" sz="quarter" idx="11"/>
          </p:nvPr>
        </p:nvSpPr>
        <p:spPr/>
        <p:txBody>
          <a:bodyPr/>
          <a:lstStyle/>
          <a:p>
            <a:endParaRPr lang="es-ES" dirty="0"/>
          </a:p>
        </p:txBody>
      </p:sp>
      <p:sp>
        <p:nvSpPr>
          <p:cNvPr id="6" name="Slide Number Placeholder 5"/>
          <p:cNvSpPr>
            <a:spLocks noGrp="1"/>
          </p:cNvSpPr>
          <p:nvPr>
            <p:ph type="sldNum" sz="quarter" idx="12"/>
          </p:nvPr>
        </p:nvSpPr>
        <p:spPr/>
        <p:txBody>
          <a:bodyPr/>
          <a:lstStyle/>
          <a:p>
            <a:fld id="{5A8E40A6-09D5-46DB-B376-F29481AD9EE2}" type="slidenum">
              <a:rPr lang="es-ES" smtClean="0"/>
              <a:t>‹#›</a:t>
            </a:fld>
            <a:endParaRPr lang="es-E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F033CA5-BD00-4EE6-895C-7B78A0916BE7}" type="datetimeFigureOut">
              <a:rPr lang="es-ES" smtClean="0"/>
              <a:t>06/11/2012</a:t>
            </a:fld>
            <a:endParaRPr lang="es-ES" dirty="0"/>
          </a:p>
        </p:txBody>
      </p:sp>
      <p:sp>
        <p:nvSpPr>
          <p:cNvPr id="5" name="Footer Placeholder 4"/>
          <p:cNvSpPr>
            <a:spLocks noGrp="1"/>
          </p:cNvSpPr>
          <p:nvPr>
            <p:ph type="ftr" sz="quarter" idx="11"/>
          </p:nvPr>
        </p:nvSpPr>
        <p:spPr/>
        <p:txBody>
          <a:bodyPr/>
          <a:lstStyle/>
          <a:p>
            <a:endParaRPr lang="es-ES" dirty="0"/>
          </a:p>
        </p:txBody>
      </p:sp>
      <p:sp>
        <p:nvSpPr>
          <p:cNvPr id="6" name="Slide Number Placeholder 5"/>
          <p:cNvSpPr>
            <a:spLocks noGrp="1"/>
          </p:cNvSpPr>
          <p:nvPr>
            <p:ph type="sldNum" sz="quarter" idx="12"/>
          </p:nvPr>
        </p:nvSpPr>
        <p:spPr/>
        <p:txBody>
          <a:bodyPr/>
          <a:lstStyle/>
          <a:p>
            <a:fld id="{5A8E40A6-09D5-46DB-B376-F29481AD9EE2}" type="slidenum">
              <a:rPr lang="es-ES" smtClean="0"/>
              <a:t>‹#›</a:t>
            </a:fld>
            <a:endParaRPr lang="es-E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3F033CA5-BD00-4EE6-895C-7B78A0916BE7}" type="datetimeFigureOut">
              <a:rPr lang="es-ES" smtClean="0"/>
              <a:t>06/11/2012</a:t>
            </a:fld>
            <a:endParaRPr lang="es-ES" dirty="0"/>
          </a:p>
        </p:txBody>
      </p:sp>
      <p:sp>
        <p:nvSpPr>
          <p:cNvPr id="6" name="Footer Placeholder 5"/>
          <p:cNvSpPr>
            <a:spLocks noGrp="1"/>
          </p:cNvSpPr>
          <p:nvPr>
            <p:ph type="ftr" sz="quarter" idx="11"/>
          </p:nvPr>
        </p:nvSpPr>
        <p:spPr/>
        <p:txBody>
          <a:bodyPr/>
          <a:lstStyle/>
          <a:p>
            <a:endParaRPr lang="es-ES" dirty="0"/>
          </a:p>
        </p:txBody>
      </p:sp>
      <p:sp>
        <p:nvSpPr>
          <p:cNvPr id="7" name="Slide Number Placeholder 6"/>
          <p:cNvSpPr>
            <a:spLocks noGrp="1"/>
          </p:cNvSpPr>
          <p:nvPr>
            <p:ph type="sldNum" sz="quarter" idx="12"/>
          </p:nvPr>
        </p:nvSpPr>
        <p:spPr/>
        <p:txBody>
          <a:bodyPr/>
          <a:lstStyle/>
          <a:p>
            <a:fld id="{5A8E40A6-09D5-46DB-B376-F29481AD9EE2}" type="slidenum">
              <a:rPr lang="es-ES" smtClean="0"/>
              <a:t>‹#›</a:t>
            </a:fld>
            <a:endParaRPr lang="es-ES" dirty="0"/>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F033CA5-BD00-4EE6-895C-7B78A0916BE7}" type="datetimeFigureOut">
              <a:rPr lang="es-ES" smtClean="0"/>
              <a:t>06/11/2012</a:t>
            </a:fld>
            <a:endParaRPr lang="es-ES" dirty="0"/>
          </a:p>
        </p:txBody>
      </p:sp>
      <p:sp>
        <p:nvSpPr>
          <p:cNvPr id="8" name="Footer Placeholder 7"/>
          <p:cNvSpPr>
            <a:spLocks noGrp="1"/>
          </p:cNvSpPr>
          <p:nvPr>
            <p:ph type="ftr" sz="quarter" idx="11"/>
          </p:nvPr>
        </p:nvSpPr>
        <p:spPr/>
        <p:txBody>
          <a:bodyPr/>
          <a:lstStyle/>
          <a:p>
            <a:endParaRPr lang="es-ES" dirty="0"/>
          </a:p>
        </p:txBody>
      </p:sp>
      <p:sp>
        <p:nvSpPr>
          <p:cNvPr id="9" name="Slide Number Placeholder 8"/>
          <p:cNvSpPr>
            <a:spLocks noGrp="1"/>
          </p:cNvSpPr>
          <p:nvPr>
            <p:ph type="sldNum" sz="quarter" idx="12"/>
          </p:nvPr>
        </p:nvSpPr>
        <p:spPr/>
        <p:txBody>
          <a:bodyPr/>
          <a:lstStyle/>
          <a:p>
            <a:fld id="{5A8E40A6-09D5-46DB-B376-F29481AD9EE2}" type="slidenum">
              <a:rPr lang="es-ES" smtClean="0"/>
              <a:t>‹#›</a:t>
            </a:fld>
            <a:endParaRPr lang="es-E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F033CA5-BD00-4EE6-895C-7B78A0916BE7}" type="datetimeFigureOut">
              <a:rPr lang="es-ES" smtClean="0"/>
              <a:t>06/11/2012</a:t>
            </a:fld>
            <a:endParaRPr lang="es-ES" dirty="0"/>
          </a:p>
        </p:txBody>
      </p:sp>
      <p:sp>
        <p:nvSpPr>
          <p:cNvPr id="4" name="Footer Placeholder 3"/>
          <p:cNvSpPr>
            <a:spLocks noGrp="1"/>
          </p:cNvSpPr>
          <p:nvPr>
            <p:ph type="ftr" sz="quarter" idx="11"/>
          </p:nvPr>
        </p:nvSpPr>
        <p:spPr/>
        <p:txBody>
          <a:bodyPr/>
          <a:lstStyle/>
          <a:p>
            <a:endParaRPr lang="es-ES" dirty="0"/>
          </a:p>
        </p:txBody>
      </p:sp>
      <p:sp>
        <p:nvSpPr>
          <p:cNvPr id="5" name="Slide Number Placeholder 4"/>
          <p:cNvSpPr>
            <a:spLocks noGrp="1"/>
          </p:cNvSpPr>
          <p:nvPr>
            <p:ph type="sldNum" sz="quarter" idx="12"/>
          </p:nvPr>
        </p:nvSpPr>
        <p:spPr/>
        <p:txBody>
          <a:bodyPr/>
          <a:lstStyle/>
          <a:p>
            <a:fld id="{5A8E40A6-09D5-46DB-B376-F29481AD9EE2}" type="slidenum">
              <a:rPr lang="es-ES" smtClean="0"/>
              <a:t>‹#›</a:t>
            </a:fld>
            <a:endParaRPr lang="es-E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F033CA5-BD00-4EE6-895C-7B78A0916BE7}" type="datetimeFigureOut">
              <a:rPr lang="es-ES" smtClean="0"/>
              <a:t>06/11/2012</a:t>
            </a:fld>
            <a:endParaRPr lang="es-ES" dirty="0"/>
          </a:p>
        </p:txBody>
      </p:sp>
      <p:sp>
        <p:nvSpPr>
          <p:cNvPr id="3" name="Footer Placeholder 2"/>
          <p:cNvSpPr>
            <a:spLocks noGrp="1"/>
          </p:cNvSpPr>
          <p:nvPr>
            <p:ph type="ftr" sz="quarter" idx="11"/>
          </p:nvPr>
        </p:nvSpPr>
        <p:spPr/>
        <p:txBody>
          <a:bodyPr/>
          <a:lstStyle/>
          <a:p>
            <a:endParaRPr lang="es-ES" dirty="0"/>
          </a:p>
        </p:txBody>
      </p:sp>
      <p:sp>
        <p:nvSpPr>
          <p:cNvPr id="4" name="Slide Number Placeholder 3"/>
          <p:cNvSpPr>
            <a:spLocks noGrp="1"/>
          </p:cNvSpPr>
          <p:nvPr>
            <p:ph type="sldNum" sz="quarter" idx="12"/>
          </p:nvPr>
        </p:nvSpPr>
        <p:spPr/>
        <p:txBody>
          <a:bodyPr/>
          <a:lstStyle/>
          <a:p>
            <a:fld id="{5A8E40A6-09D5-46DB-B376-F29481AD9EE2}" type="slidenum">
              <a:rPr lang="es-ES" smtClean="0"/>
              <a:t>‹#›</a:t>
            </a:fld>
            <a:endParaRPr lang="es-E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Date Placeholder 4"/>
          <p:cNvSpPr>
            <a:spLocks noGrp="1"/>
          </p:cNvSpPr>
          <p:nvPr>
            <p:ph type="dt" sz="half" idx="10"/>
          </p:nvPr>
        </p:nvSpPr>
        <p:spPr/>
        <p:txBody>
          <a:bodyPr/>
          <a:lstStyle/>
          <a:p>
            <a:fld id="{3F033CA5-BD00-4EE6-895C-7B78A0916BE7}" type="datetimeFigureOut">
              <a:rPr lang="es-ES" smtClean="0"/>
              <a:t>06/11/2012</a:t>
            </a:fld>
            <a:endParaRPr lang="es-ES" dirty="0"/>
          </a:p>
        </p:txBody>
      </p:sp>
      <p:sp>
        <p:nvSpPr>
          <p:cNvPr id="7" name="Slide Number Placeholder 6"/>
          <p:cNvSpPr>
            <a:spLocks noGrp="1"/>
          </p:cNvSpPr>
          <p:nvPr>
            <p:ph type="sldNum" sz="quarter" idx="12"/>
          </p:nvPr>
        </p:nvSpPr>
        <p:spPr/>
        <p:txBody>
          <a:bodyPr/>
          <a:lstStyle/>
          <a:p>
            <a:fld id="{5A8E40A6-09D5-46DB-B376-F29481AD9EE2}" type="slidenum">
              <a:rPr lang="es-ES" smtClean="0"/>
              <a:t>‹#›</a:t>
            </a:fld>
            <a:endParaRPr lang="es-ES" dirty="0"/>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s-ES" dirty="0"/>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F033CA5-BD00-4EE6-895C-7B78A0916BE7}" type="datetimeFigureOut">
              <a:rPr lang="es-ES" smtClean="0"/>
              <a:t>06/11/2012</a:t>
            </a:fld>
            <a:endParaRPr lang="es-ES" dirty="0"/>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s-ES" dirty="0"/>
          </a:p>
        </p:txBody>
      </p:sp>
      <p:sp>
        <p:nvSpPr>
          <p:cNvPr id="7" name="Slide Number Placeholder 6"/>
          <p:cNvSpPr>
            <a:spLocks noGrp="1"/>
          </p:cNvSpPr>
          <p:nvPr>
            <p:ph type="sldNum" sz="quarter" idx="12"/>
          </p:nvPr>
        </p:nvSpPr>
        <p:spPr/>
        <p:txBody>
          <a:bodyPr/>
          <a:lstStyle/>
          <a:p>
            <a:fld id="{5A8E40A6-09D5-46DB-B376-F29481AD9EE2}" type="slidenum">
              <a:rPr lang="es-ES" smtClean="0"/>
              <a:t>‹#›</a:t>
            </a:fld>
            <a:endParaRPr lang="es-E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wdDnDiag">
          <a:fgClr>
            <a:schemeClr val="bg2"/>
          </a:fgClr>
          <a:bgClr>
            <a:schemeClr val="bg1"/>
          </a:bgClr>
        </a:pattFill>
        <a:effectLst/>
      </p:bgPr>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3F033CA5-BD00-4EE6-895C-7B78A0916BE7}" type="datetimeFigureOut">
              <a:rPr lang="es-ES" smtClean="0"/>
              <a:t>06/11/2012</a:t>
            </a:fld>
            <a:endParaRPr lang="es-ES" dirty="0"/>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s-ES" dirty="0"/>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5A8E40A6-09D5-46DB-B376-F29481AD9EE2}" type="slidenum">
              <a:rPr lang="es-ES" smtClean="0"/>
              <a:t>‹#›</a:t>
            </a:fld>
            <a:endParaRPr lang="es-ES" dirty="0"/>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8.xml"/><Relationship Id="rId1" Type="http://schemas.openxmlformats.org/officeDocument/2006/relationships/themeOverride" Target="../theme/themeOverride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332656"/>
            <a:ext cx="9144000" cy="1008112"/>
          </a:xfrm>
        </p:spPr>
        <p:txBody>
          <a:bodyPr>
            <a:normAutofit/>
          </a:bodyPr>
          <a:lstStyle/>
          <a:p>
            <a:r>
              <a:rPr lang="en-US" dirty="0" smtClean="0">
                <a:solidFill>
                  <a:srgbClr val="7030A0"/>
                </a:solidFill>
                <a:effectLst>
                  <a:outerShdw blurRad="38100" dist="38100" dir="2700000" algn="tl">
                    <a:srgbClr val="000000">
                      <a:alpha val="43137"/>
                    </a:srgbClr>
                  </a:outerShdw>
                </a:effectLst>
              </a:rPr>
              <a:t>                                     Astronomy  </a:t>
            </a:r>
            <a:r>
              <a:rPr lang="en-US" sz="1200" dirty="0" smtClean="0">
                <a:solidFill>
                  <a:srgbClr val="7030A0"/>
                </a:solidFill>
                <a:effectLst>
                  <a:outerShdw blurRad="38100" dist="38100" dir="2700000" algn="tl">
                    <a:srgbClr val="000000">
                      <a:alpha val="43137"/>
                    </a:srgbClr>
                  </a:outerShdw>
                </a:effectLst>
              </a:rPr>
              <a:t>Section 1</a:t>
            </a:r>
            <a:endParaRPr lang="es-ES" dirty="0">
              <a:solidFill>
                <a:srgbClr val="7030A0"/>
              </a:solidFill>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251520" y="5877272"/>
            <a:ext cx="7614220" cy="962400"/>
          </a:xfrm>
        </p:spPr>
        <p:txBody>
          <a:bodyPr>
            <a:noAutofit/>
          </a:bodyPr>
          <a:lstStyle/>
          <a:p>
            <a:r>
              <a:rPr lang="es-ES" sz="3600" dirty="0" smtClean="0">
                <a:solidFill>
                  <a:schemeClr val="accent4">
                    <a:lumMod val="75000"/>
                  </a:schemeClr>
                </a:solidFill>
              </a:rPr>
              <a:t>By Lauren Anderson</a:t>
            </a:r>
            <a:endParaRPr lang="es-ES" sz="3600" dirty="0">
              <a:solidFill>
                <a:schemeClr val="accent4">
                  <a:lumMod val="75000"/>
                </a:schemeClr>
              </a:solidFill>
            </a:endParaRPr>
          </a:p>
        </p:txBody>
      </p:sp>
      <p:pic>
        <p:nvPicPr>
          <p:cNvPr id="1026" name="Picture 2" descr="http://telescopesguide.net/wp-content/uploads/2012/01/beef2b68-3482-4e3f-ae44-dabfb47de009.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43608" y="776904"/>
            <a:ext cx="2933700" cy="3133477"/>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ttp://www.robinsdocksideshop.com/Telescope_M12.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716016" y="2543927"/>
            <a:ext cx="3133477" cy="313347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390982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 calcmode="lin" valueType="num">
                                      <p:cBhvr additive="base">
                                        <p:cTn id="7" dur="500" fill="hold"/>
                                        <p:tgtEl>
                                          <p:spTgt spid="1026"/>
                                        </p:tgtEl>
                                        <p:attrNameLst>
                                          <p:attrName>ppt_x</p:attrName>
                                        </p:attrNameLst>
                                      </p:cBhvr>
                                      <p:tavLst>
                                        <p:tav tm="0">
                                          <p:val>
                                            <p:strVal val="#ppt_x"/>
                                          </p:val>
                                        </p:tav>
                                        <p:tav tm="100000">
                                          <p:val>
                                            <p:strVal val="#ppt_x"/>
                                          </p:val>
                                        </p:tav>
                                      </p:tavLst>
                                    </p:anim>
                                    <p:anim calcmode="lin" valueType="num">
                                      <p:cBhvr additive="base">
                                        <p:cTn id="8" dur="500" fill="hold"/>
                                        <p:tgtEl>
                                          <p:spTgt spid="102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028"/>
                                        </p:tgtEl>
                                        <p:attrNameLst>
                                          <p:attrName>style.visibility</p:attrName>
                                        </p:attrNameLst>
                                      </p:cBhvr>
                                      <p:to>
                                        <p:strVal val="visible"/>
                                      </p:to>
                                    </p:set>
                                    <p:anim calcmode="lin" valueType="num">
                                      <p:cBhvr additive="base">
                                        <p:cTn id="13" dur="500" fill="hold"/>
                                        <p:tgtEl>
                                          <p:spTgt spid="1028"/>
                                        </p:tgtEl>
                                        <p:attrNameLst>
                                          <p:attrName>ppt_x</p:attrName>
                                        </p:attrNameLst>
                                      </p:cBhvr>
                                      <p:tavLst>
                                        <p:tav tm="0">
                                          <p:val>
                                            <p:strVal val="#ppt_x"/>
                                          </p:val>
                                        </p:tav>
                                        <p:tav tm="100000">
                                          <p:val>
                                            <p:strVal val="#ppt_x"/>
                                          </p:val>
                                        </p:tav>
                                      </p:tavLst>
                                    </p:anim>
                                    <p:anim calcmode="lin" valueType="num">
                                      <p:cBhvr additive="base">
                                        <p:cTn id="14" dur="500" fill="hold"/>
                                        <p:tgtEl>
                                          <p:spTgt spid="102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a:xfrm>
            <a:off x="1043492" y="1988840"/>
            <a:ext cx="6777317" cy="3843789"/>
          </a:xfrm>
        </p:spPr>
        <p:txBody>
          <a:bodyPr/>
          <a:lstStyle/>
          <a:p>
            <a:pPr>
              <a:buFont typeface="Courier New" pitchFamily="49" charset="0"/>
              <a:buChar char="o"/>
            </a:pPr>
            <a:r>
              <a:rPr lang="en-US" dirty="0" smtClean="0"/>
              <a:t>For thousands of years people have been using their eyes to observe the planets and stars. But scientists have finally discovered visible light that we can see. Visible light is not only a form of radiation but is part of the electromagnetic spectrum. The electromagnetic spectrum is made up of all the wavelengths of electromagnetic radiation.</a:t>
            </a:r>
            <a:endParaRPr lang="en-US" dirty="0"/>
          </a:p>
        </p:txBody>
      </p:sp>
      <p:sp>
        <p:nvSpPr>
          <p:cNvPr id="10" name="Rectangle 9"/>
          <p:cNvSpPr/>
          <p:nvPr/>
        </p:nvSpPr>
        <p:spPr>
          <a:xfrm>
            <a:off x="251520" y="908720"/>
            <a:ext cx="8541120" cy="769441"/>
          </a:xfrm>
          <a:prstGeom prst="rect">
            <a:avLst/>
          </a:prstGeom>
          <a:noFill/>
        </p:spPr>
        <p:txBody>
          <a:bodyPr wrap="none" lIns="91440" tIns="45720" rIns="91440" bIns="45720">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r>
              <a:rPr lang="en-US" sz="4400" b="1" cap="none" spc="0"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The Electromagnetic Spectrum</a:t>
            </a:r>
            <a:endParaRPr lang="en-US" sz="4400" b="1" cap="none" spc="0"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p:txBody>
      </p:sp>
    </p:spTree>
    <p:extLst>
      <p:ext uri="{BB962C8B-B14F-4D97-AF65-F5344CB8AC3E}">
        <p14:creationId xmlns:p14="http://schemas.microsoft.com/office/powerpoint/2010/main" val="879332668"/>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pattFill prst="wdDnDiag">
          <a:fgClr>
            <a:schemeClr val="bg2"/>
          </a:fgClr>
          <a:bgClr>
            <a:schemeClr val="bg1"/>
          </a:bgClr>
        </a:pattFill>
        <a:effectLst/>
      </p:bgPr>
    </p:bg>
    <p:spTree>
      <p:nvGrpSpPr>
        <p:cNvPr id="1" name=""/>
        <p:cNvGrpSpPr/>
        <p:nvPr/>
      </p:nvGrpSpPr>
      <p:grpSpPr>
        <a:xfrm>
          <a:off x="0" y="0"/>
          <a:ext cx="0" cy="0"/>
          <a:chOff x="0" y="0"/>
          <a:chExt cx="0" cy="0"/>
        </a:xfrm>
      </p:grpSpPr>
      <p:sp>
        <p:nvSpPr>
          <p:cNvPr id="7" name="Content Placeholder 6"/>
          <p:cNvSpPr>
            <a:spLocks noGrp="1"/>
          </p:cNvSpPr>
          <p:nvPr>
            <p:ph idx="1"/>
          </p:nvPr>
        </p:nvSpPr>
        <p:spPr>
          <a:xfrm>
            <a:off x="539552" y="1556793"/>
            <a:ext cx="7560840" cy="4450468"/>
          </a:xfrm>
        </p:spPr>
        <p:txBody>
          <a:bodyPr/>
          <a:lstStyle/>
          <a:p>
            <a:pPr>
              <a:buFont typeface="Wingdings" pitchFamily="2" charset="2"/>
              <a:buChar char="§"/>
            </a:pPr>
            <a:r>
              <a:rPr lang="en-US" dirty="0" smtClean="0"/>
              <a:t>Each color of light is a different wavelength of electromagnetic radiation. For example, Humans can see radiation from red light, which has a long wavelength, to blue light, which has a shorter wavelength. But visible light is a very small part of the electromagnetic spectrum. The rest includes radio waves, microwaves, infrared light, ultraviolet light, x-rays, and gamma rays.</a:t>
            </a:r>
            <a:endParaRPr lang="en-US" dirty="0"/>
          </a:p>
        </p:txBody>
      </p:sp>
      <p:sp>
        <p:nvSpPr>
          <p:cNvPr id="6" name="Title 5"/>
          <p:cNvSpPr>
            <a:spLocks noGrp="1"/>
          </p:cNvSpPr>
          <p:nvPr>
            <p:ph type="title"/>
          </p:nvPr>
        </p:nvSpPr>
        <p:spPr>
          <a:xfrm>
            <a:off x="539552" y="332657"/>
            <a:ext cx="7504853" cy="1080120"/>
          </a:xfrm>
        </p:spPr>
        <p:txBody>
          <a:bodyPr>
            <a:normAutofit/>
          </a:bodyPr>
          <a:lstStyle/>
          <a:p>
            <a:r>
              <a:rPr lang="en-US" sz="3600" strike="sngStrike" spc="-300" dirty="0" smtClean="0"/>
              <a:t>Detecting Electromagnetic Radiation</a:t>
            </a:r>
            <a:endParaRPr lang="en-US" sz="3600" strike="sngStrike" spc="-300" dirty="0"/>
          </a:p>
        </p:txBody>
      </p:sp>
    </p:spTree>
    <p:extLst>
      <p:ext uri="{BB962C8B-B14F-4D97-AF65-F5344CB8AC3E}">
        <p14:creationId xmlns:p14="http://schemas.microsoft.com/office/powerpoint/2010/main" val="1805122402"/>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Radiation Telescopes </a:t>
            </a:r>
            <a:endParaRPr lang="en-US" dirty="0"/>
          </a:p>
        </p:txBody>
      </p:sp>
      <p:sp>
        <p:nvSpPr>
          <p:cNvPr id="9" name="Text Placeholder 8"/>
          <p:cNvSpPr>
            <a:spLocks noGrp="1"/>
          </p:cNvSpPr>
          <p:nvPr>
            <p:ph type="body" idx="1"/>
          </p:nvPr>
        </p:nvSpPr>
        <p:spPr/>
        <p:txBody>
          <a:bodyPr/>
          <a:lstStyle/>
          <a:p>
            <a:r>
              <a:rPr lang="es-ES" dirty="0" smtClean="0"/>
              <a:t>Radio </a:t>
            </a:r>
            <a:r>
              <a:rPr lang="en-US" dirty="0" smtClean="0"/>
              <a:t>Telescopes</a:t>
            </a:r>
            <a:r>
              <a:rPr lang="es-ES" dirty="0" smtClean="0"/>
              <a:t> </a:t>
            </a:r>
            <a:endParaRPr lang="es-ES" dirty="0"/>
          </a:p>
        </p:txBody>
      </p:sp>
      <p:sp>
        <p:nvSpPr>
          <p:cNvPr id="10" name="Content Placeholder 9"/>
          <p:cNvSpPr>
            <a:spLocks noGrp="1"/>
          </p:cNvSpPr>
          <p:nvPr>
            <p:ph sz="half" idx="2"/>
          </p:nvPr>
        </p:nvSpPr>
        <p:spPr/>
        <p:txBody>
          <a:bodyPr/>
          <a:lstStyle/>
          <a:p>
            <a:r>
              <a:rPr lang="en-US" dirty="0" smtClean="0"/>
              <a:t>Used to study radio waves. Most radio radiation reaches the ground and can be detected both during the day and night. </a:t>
            </a:r>
            <a:endParaRPr lang="en-US" dirty="0"/>
          </a:p>
        </p:txBody>
      </p:sp>
      <p:sp>
        <p:nvSpPr>
          <p:cNvPr id="11" name="Text Placeholder 10"/>
          <p:cNvSpPr>
            <a:spLocks noGrp="1"/>
          </p:cNvSpPr>
          <p:nvPr>
            <p:ph type="body" sz="quarter" idx="3"/>
          </p:nvPr>
        </p:nvSpPr>
        <p:spPr>
          <a:xfrm>
            <a:off x="4572001" y="2316010"/>
            <a:ext cx="3495554" cy="639762"/>
          </a:xfrm>
        </p:spPr>
        <p:txBody>
          <a:bodyPr>
            <a:normAutofit fontScale="92500"/>
          </a:bodyPr>
          <a:lstStyle/>
          <a:p>
            <a:r>
              <a:rPr lang="en-US" dirty="0" smtClean="0"/>
              <a:t>Nonoptical Telescopes</a:t>
            </a:r>
            <a:endParaRPr lang="en-US" dirty="0"/>
          </a:p>
        </p:txBody>
      </p:sp>
      <p:sp>
        <p:nvSpPr>
          <p:cNvPr id="12" name="Content Placeholder 11"/>
          <p:cNvSpPr>
            <a:spLocks noGrp="1"/>
          </p:cNvSpPr>
          <p:nvPr>
            <p:ph sz="quarter" idx="4"/>
          </p:nvPr>
        </p:nvSpPr>
        <p:spPr>
          <a:xfrm>
            <a:off x="4716016" y="2996952"/>
            <a:ext cx="3419856" cy="2835797"/>
          </a:xfrm>
        </p:spPr>
        <p:txBody>
          <a:bodyPr/>
          <a:lstStyle/>
          <a:p>
            <a:r>
              <a:rPr lang="en-US" dirty="0" smtClean="0"/>
              <a:t>Used to study invisible radiation. Scientists use these telescopes to study radiation that cannot be seen by human eyes. </a:t>
            </a:r>
            <a:endParaRPr lang="en-US" dirty="0"/>
          </a:p>
        </p:txBody>
      </p:sp>
    </p:spTree>
    <p:extLst>
      <p:ext uri="{BB962C8B-B14F-4D97-AF65-F5344CB8AC3E}">
        <p14:creationId xmlns:p14="http://schemas.microsoft.com/office/powerpoint/2010/main" val="3971324622"/>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11560" y="1052736"/>
            <a:ext cx="7848872" cy="1143000"/>
          </a:xfrm>
        </p:spPr>
        <p:txBody>
          <a:bodyPr>
            <a:normAutofit/>
          </a:bodyPr>
          <a:lstStyle/>
          <a:p>
            <a:pPr algn="ctr"/>
            <a:r>
              <a:rPr lang="en-US" dirty="0" smtClean="0"/>
              <a:t>Linking Forces</a:t>
            </a:r>
            <a:endParaRPr lang="en-US" dirty="0"/>
          </a:p>
        </p:txBody>
      </p:sp>
      <p:sp>
        <p:nvSpPr>
          <p:cNvPr id="8" name="Text Placeholder 7"/>
          <p:cNvSpPr>
            <a:spLocks noGrp="1"/>
          </p:cNvSpPr>
          <p:nvPr>
            <p:ph type="body" idx="1"/>
          </p:nvPr>
        </p:nvSpPr>
        <p:spPr>
          <a:xfrm>
            <a:off x="1412110" y="2852936"/>
            <a:ext cx="5824185" cy="648071"/>
          </a:xfrm>
        </p:spPr>
        <p:txBody>
          <a:bodyPr/>
          <a:lstStyle/>
          <a:p>
            <a:r>
              <a:rPr lang="en-US" dirty="0" smtClean="0"/>
              <a:t>Radio Telescopes</a:t>
            </a:r>
            <a:endParaRPr lang="en-US" dirty="0"/>
          </a:p>
        </p:txBody>
      </p:sp>
      <p:sp>
        <p:nvSpPr>
          <p:cNvPr id="9" name="Content Placeholder 8"/>
          <p:cNvSpPr>
            <a:spLocks noGrp="1"/>
          </p:cNvSpPr>
          <p:nvPr>
            <p:ph sz="half" idx="2"/>
          </p:nvPr>
        </p:nvSpPr>
        <p:spPr>
          <a:xfrm>
            <a:off x="1115616" y="3501008"/>
            <a:ext cx="7200800" cy="2331741"/>
          </a:xfrm>
        </p:spPr>
        <p:txBody>
          <a:bodyPr/>
          <a:lstStyle/>
          <a:p>
            <a:r>
              <a:rPr lang="en-US" dirty="0" smtClean="0"/>
              <a:t>Astronomers can receive more detailed images of the universe by linking radio telescopes.</a:t>
            </a:r>
            <a:endParaRPr lang="en-US" dirty="0"/>
          </a:p>
        </p:txBody>
      </p:sp>
      <p:pic>
        <p:nvPicPr>
          <p:cNvPr id="1026" name="Picture 2" descr="http://upload.wikimedia.org/wikipedia/commons/f/f6/KSC_radio_telescope.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516216" y="651944"/>
            <a:ext cx="1720823" cy="259030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ttp://www.dailygalaxy.com/photos/uncategorized/2008/05/20/radio_telescopes_et_communication_2.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95536" y="4725144"/>
            <a:ext cx="2538900" cy="19367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38664391"/>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Content Placeholder 8"/>
          <p:cNvGraphicFramePr>
            <a:graphicFrameLocks noGrp="1"/>
          </p:cNvGraphicFramePr>
          <p:nvPr>
            <p:ph idx="1"/>
            <p:extLst>
              <p:ext uri="{D42A27DB-BD31-4B8C-83A1-F6EECF244321}">
                <p14:modId xmlns:p14="http://schemas.microsoft.com/office/powerpoint/2010/main" val="2884134722"/>
              </p:ext>
            </p:extLst>
          </p:nvPr>
        </p:nvGraphicFramePr>
        <p:xfrm>
          <a:off x="467544" y="260648"/>
          <a:ext cx="4789040" cy="5688632"/>
        </p:xfrm>
        <a:graphic>
          <a:graphicData uri="http://schemas.openxmlformats.org/drawingml/2006/table">
            <a:tbl>
              <a:tblPr firstRow="1" bandRow="1">
                <a:tableStyleId>{5C22544A-7EE6-4342-B048-85BDC9FD1C3A}</a:tableStyleId>
              </a:tblPr>
              <a:tblGrid>
                <a:gridCol w="2216592"/>
                <a:gridCol w="2572448"/>
              </a:tblGrid>
              <a:tr h="1300258">
                <a:tc>
                  <a:txBody>
                    <a:bodyPr/>
                    <a:lstStyle/>
                    <a:p>
                      <a:r>
                        <a:rPr lang="en-US" noProof="0" dirty="0" smtClean="0"/>
                        <a:t>Telescope</a:t>
                      </a:r>
                      <a:endParaRPr lang="en-US" noProof="0" dirty="0"/>
                    </a:p>
                  </a:txBody>
                  <a:tcPr/>
                </a:tc>
                <a:tc>
                  <a:txBody>
                    <a:bodyPr/>
                    <a:lstStyle/>
                    <a:p>
                      <a:r>
                        <a:rPr lang="en-US" sz="1400" noProof="0" dirty="0" smtClean="0"/>
                        <a:t>An</a:t>
                      </a:r>
                      <a:r>
                        <a:rPr lang="en-US" sz="1400" baseline="0" noProof="0" dirty="0" smtClean="0"/>
                        <a:t> instrument that collects electromagnetic radiation  from objects  in space.</a:t>
                      </a:r>
                      <a:endParaRPr lang="en-US" sz="1400" noProof="0" dirty="0"/>
                    </a:p>
                  </a:txBody>
                  <a:tcPr/>
                </a:tc>
              </a:tr>
              <a:tr h="1544058">
                <a:tc>
                  <a:txBody>
                    <a:bodyPr/>
                    <a:lstStyle/>
                    <a:p>
                      <a:r>
                        <a:rPr lang="en-US" noProof="0" dirty="0" smtClean="0"/>
                        <a:t>Refracting Telescopes </a:t>
                      </a:r>
                      <a:endParaRPr lang="en-US" noProof="0" dirty="0"/>
                    </a:p>
                  </a:txBody>
                  <a:tcPr/>
                </a:tc>
                <a:tc>
                  <a:txBody>
                    <a:bodyPr/>
                    <a:lstStyle/>
                    <a:p>
                      <a:r>
                        <a:rPr lang="en-US" sz="1400" noProof="0" dirty="0" smtClean="0"/>
                        <a:t>A telescope</a:t>
                      </a:r>
                      <a:r>
                        <a:rPr lang="en-US" sz="1400" baseline="0" noProof="0" dirty="0" smtClean="0"/>
                        <a:t> that uses a set of lenses to gather and focus light from distant objects.</a:t>
                      </a:r>
                      <a:endParaRPr lang="en-US" sz="1400" noProof="0" dirty="0"/>
                    </a:p>
                  </a:txBody>
                  <a:tcPr/>
                </a:tc>
              </a:tr>
              <a:tr h="1544058">
                <a:tc>
                  <a:txBody>
                    <a:bodyPr/>
                    <a:lstStyle/>
                    <a:p>
                      <a:r>
                        <a:rPr lang="en-US" noProof="0" dirty="0" smtClean="0"/>
                        <a:t>Reflecting</a:t>
                      </a:r>
                      <a:r>
                        <a:rPr lang="en-US" baseline="0" noProof="0" dirty="0" smtClean="0"/>
                        <a:t> Telescopes</a:t>
                      </a:r>
                      <a:endParaRPr lang="en-US" noProof="0" dirty="0"/>
                    </a:p>
                  </a:txBody>
                  <a:tcPr/>
                </a:tc>
                <a:tc>
                  <a:txBody>
                    <a:bodyPr/>
                    <a:lstStyle/>
                    <a:p>
                      <a:r>
                        <a:rPr lang="en-US" sz="1400" noProof="0" dirty="0" smtClean="0"/>
                        <a:t>A telescope that uses a curved</a:t>
                      </a:r>
                      <a:r>
                        <a:rPr lang="en-US" sz="1400" baseline="0" noProof="0" dirty="0" smtClean="0"/>
                        <a:t> mirror to gather and focus light from distant objects</a:t>
                      </a:r>
                      <a:r>
                        <a:rPr lang="en-US" baseline="0" noProof="0" dirty="0" smtClean="0"/>
                        <a:t>.</a:t>
                      </a:r>
                      <a:endParaRPr lang="en-US" noProof="0" dirty="0"/>
                    </a:p>
                  </a:txBody>
                  <a:tcPr/>
                </a:tc>
              </a:tr>
              <a:tr h="1300258">
                <a:tc>
                  <a:txBody>
                    <a:bodyPr/>
                    <a:lstStyle/>
                    <a:p>
                      <a:r>
                        <a:rPr lang="en-US" noProof="0" dirty="0" smtClean="0"/>
                        <a:t>Electromagnetic Spectrum </a:t>
                      </a:r>
                      <a:endParaRPr lang="en-US" noProof="0" dirty="0"/>
                    </a:p>
                  </a:txBody>
                  <a:tcPr/>
                </a:tc>
                <a:tc>
                  <a:txBody>
                    <a:bodyPr/>
                    <a:lstStyle/>
                    <a:p>
                      <a:r>
                        <a:rPr lang="en-US" sz="1400" noProof="0" dirty="0" smtClean="0"/>
                        <a:t>Is</a:t>
                      </a:r>
                      <a:r>
                        <a:rPr lang="en-US" sz="1400" baseline="0" noProof="0" dirty="0" smtClean="0"/>
                        <a:t> made up of all the wavelengths of the electromagnetic radiation.</a:t>
                      </a:r>
                      <a:endParaRPr lang="en-US" sz="1400" noProof="0" dirty="0"/>
                    </a:p>
                  </a:txBody>
                  <a:tcPr/>
                </a:tc>
              </a:tr>
            </a:tbl>
          </a:graphicData>
        </a:graphic>
      </p:graphicFrame>
      <p:sp>
        <p:nvSpPr>
          <p:cNvPr id="6" name="Title 5"/>
          <p:cNvSpPr>
            <a:spLocks noGrp="1"/>
          </p:cNvSpPr>
          <p:nvPr>
            <p:ph type="title"/>
          </p:nvPr>
        </p:nvSpPr>
        <p:spPr>
          <a:xfrm>
            <a:off x="5148063" y="1916832"/>
            <a:ext cx="2896341" cy="2203755"/>
          </a:xfrm>
        </p:spPr>
        <p:txBody>
          <a:bodyPr/>
          <a:lstStyle/>
          <a:p>
            <a:r>
              <a:rPr lang="en-US" dirty="0" smtClean="0"/>
              <a:t>Vocabulary </a:t>
            </a:r>
            <a:endParaRPr lang="en-US" dirty="0"/>
          </a:p>
        </p:txBody>
      </p:sp>
    </p:spTree>
    <p:extLst>
      <p:ext uri="{BB962C8B-B14F-4D97-AF65-F5344CB8AC3E}">
        <p14:creationId xmlns:p14="http://schemas.microsoft.com/office/powerpoint/2010/main" val="3935409782"/>
      </p:ext>
    </p:extLst>
  </p:cSld>
  <p:clrMapOvr>
    <a:masterClrMapping/>
  </p:clrMapOvr>
  <p:transition spd="slow">
    <p:cove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Mapping The </a:t>
            </a:r>
            <a:r>
              <a:rPr lang="en-US" dirty="0" smtClean="0"/>
              <a:t>Stars </a:t>
            </a:r>
            <a:r>
              <a:rPr lang="en-US" sz="1400" dirty="0" smtClean="0"/>
              <a:t>(Section 3)</a:t>
            </a:r>
            <a:r>
              <a:rPr lang="en-US" dirty="0" smtClean="0"/>
              <a:t> </a:t>
            </a:r>
            <a:endParaRPr lang="en-US" dirty="0"/>
          </a:p>
        </p:txBody>
      </p:sp>
      <p:sp>
        <p:nvSpPr>
          <p:cNvPr id="3" name="Content Placeholder 2"/>
          <p:cNvSpPr>
            <a:spLocks noGrp="1"/>
          </p:cNvSpPr>
          <p:nvPr>
            <p:ph idx="1"/>
          </p:nvPr>
        </p:nvSpPr>
        <p:spPr/>
        <p:txBody>
          <a:bodyPr/>
          <a:lstStyle/>
          <a:p>
            <a:r>
              <a:rPr lang="en-US" dirty="0" smtClean="0"/>
              <a:t>Constellations are the patterns that you notice in the sky. They help to organize the sky because you have one constellation for each place. Also different types of constellations appear on different days. That is how people in the olden days could tell the time and make calendars.</a:t>
            </a:r>
            <a:endParaRPr lang="en-US" dirty="0"/>
          </a:p>
        </p:txBody>
      </p:sp>
    </p:spTree>
    <p:extLst>
      <p:ext uri="{BB962C8B-B14F-4D97-AF65-F5344CB8AC3E}">
        <p14:creationId xmlns:p14="http://schemas.microsoft.com/office/powerpoint/2010/main" val="837928042"/>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Stars Paths </a:t>
            </a:r>
            <a:endParaRPr lang="en-US" dirty="0"/>
          </a:p>
        </p:txBody>
      </p:sp>
      <p:sp>
        <p:nvSpPr>
          <p:cNvPr id="3" name="Content Placeholder 2"/>
          <p:cNvSpPr>
            <a:spLocks noGrp="1"/>
          </p:cNvSpPr>
          <p:nvPr>
            <p:ph idx="1"/>
          </p:nvPr>
        </p:nvSpPr>
        <p:spPr/>
        <p:txBody>
          <a:bodyPr/>
          <a:lstStyle/>
          <a:p>
            <a:pPr>
              <a:buFont typeface="Arial" pitchFamily="34" charset="0"/>
              <a:buChar char="•"/>
            </a:pPr>
            <a:r>
              <a:rPr lang="en-US" dirty="0" smtClean="0"/>
              <a:t>As the sun appears and moves over the sky during the day, most stars and planets rise and set throughout the night. This movement is caused by Earth´s rotation. As Earth spins on its axis, stars and planets appear to move. Near the poles stars are Circumpolar, which means they are seen all year and all night. </a:t>
            </a:r>
            <a:endParaRPr lang="en-US" dirty="0"/>
          </a:p>
        </p:txBody>
      </p:sp>
    </p:spTree>
    <p:extLst>
      <p:ext uri="{BB962C8B-B14F-4D97-AF65-F5344CB8AC3E}">
        <p14:creationId xmlns:p14="http://schemas.microsoft.com/office/powerpoint/2010/main" val="3830964859"/>
      </p:ext>
    </p:extLst>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spd="slow">
        <p:blinds dir="vert"/>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980728"/>
            <a:ext cx="7024744" cy="1143000"/>
          </a:xfrm>
        </p:spPr>
        <p:txBody>
          <a:bodyPr/>
          <a:lstStyle/>
          <a:p>
            <a:pPr algn="ctr"/>
            <a:r>
              <a:rPr lang="en-US" dirty="0" smtClean="0"/>
              <a:t>Distance in Space </a:t>
            </a:r>
            <a:endParaRPr lang="en-US" dirty="0"/>
          </a:p>
        </p:txBody>
      </p:sp>
      <p:sp>
        <p:nvSpPr>
          <p:cNvPr id="3" name="Content Placeholder 2"/>
          <p:cNvSpPr>
            <a:spLocks noGrp="1"/>
          </p:cNvSpPr>
          <p:nvPr>
            <p:ph idx="1"/>
          </p:nvPr>
        </p:nvSpPr>
        <p:spPr/>
        <p:txBody>
          <a:bodyPr/>
          <a:lstStyle/>
          <a:p>
            <a:r>
              <a:rPr lang="en-US" dirty="0" smtClean="0"/>
              <a:t>Objects that are very far away do not seem to be moving at all on Earth and in space. Stars are much further away than the planets are to Earth. In fact stars are light years away from Earth and the other planets. The furthest objects we can observe are 10 billon light years away.</a:t>
            </a:r>
            <a:endParaRPr lang="en-US" dirty="0"/>
          </a:p>
        </p:txBody>
      </p:sp>
    </p:spTree>
    <p:extLst>
      <p:ext uri="{BB962C8B-B14F-4D97-AF65-F5344CB8AC3E}">
        <p14:creationId xmlns:p14="http://schemas.microsoft.com/office/powerpoint/2010/main" val="7997757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mph" presetSubtype="0" fill="hold" nodeType="clickEffect">
                                  <p:stCondLst>
                                    <p:cond delay="0"/>
                                  </p:stCondLst>
                                  <p:iterate type="lt">
                                    <p:tmPct val="10000"/>
                                  </p:iterate>
                                  <p:childTnLst>
                                    <p:animMotion origin="layout" path="M 3.61111E-6 4.81036E-6 L 3.61111E-6 -0.07216 " pathEditMode="relative" rAng="0" ptsTypes="AA">
                                      <p:cBhvr>
                                        <p:cTn id="6" dur="250" accel="50000" decel="50000" autoRev="1" fill="hold">
                                          <p:stCondLst>
                                            <p:cond delay="0"/>
                                          </p:stCondLst>
                                        </p:cTn>
                                        <p:tgtEl>
                                          <p:spTgt spid="3">
                                            <p:txEl>
                                              <p:pRg st="0" end="0"/>
                                            </p:txEl>
                                          </p:spTgt>
                                        </p:tgtEl>
                                        <p:attrNameLst>
                                          <p:attrName>ppt_x</p:attrName>
                                          <p:attrName>ppt_y</p:attrName>
                                        </p:attrNameLst>
                                      </p:cBhvr>
                                      <p:rCtr x="0" y="-3608"/>
                                    </p:animMotion>
                                    <p:animRot by="1500000">
                                      <p:cBhvr>
                                        <p:cTn id="7" dur="125" fill="hold">
                                          <p:stCondLst>
                                            <p:cond delay="0"/>
                                          </p:stCondLst>
                                        </p:cTn>
                                        <p:tgtEl>
                                          <p:spTgt spid="3">
                                            <p:txEl>
                                              <p:pRg st="0" end="0"/>
                                            </p:txEl>
                                          </p:spTgt>
                                        </p:tgtEl>
                                        <p:attrNameLst>
                                          <p:attrName>r</p:attrName>
                                        </p:attrNameLst>
                                      </p:cBhvr>
                                    </p:animRot>
                                    <p:animRot by="-1500000">
                                      <p:cBhvr>
                                        <p:cTn id="8" dur="125" fill="hold">
                                          <p:stCondLst>
                                            <p:cond delay="125"/>
                                          </p:stCondLst>
                                        </p:cTn>
                                        <p:tgtEl>
                                          <p:spTgt spid="3">
                                            <p:txEl>
                                              <p:pRg st="0" end="0"/>
                                            </p:txEl>
                                          </p:spTgt>
                                        </p:tgtEl>
                                        <p:attrNameLst>
                                          <p:attrName>r</p:attrName>
                                        </p:attrNameLst>
                                      </p:cBhvr>
                                    </p:animRot>
                                    <p:animRot by="-1500000">
                                      <p:cBhvr>
                                        <p:cTn id="9" dur="125" fill="hold">
                                          <p:stCondLst>
                                            <p:cond delay="250"/>
                                          </p:stCondLst>
                                        </p:cTn>
                                        <p:tgtEl>
                                          <p:spTgt spid="3">
                                            <p:txEl>
                                              <p:pRg st="0" end="0"/>
                                            </p:txEl>
                                          </p:spTgt>
                                        </p:tgtEl>
                                        <p:attrNameLst>
                                          <p:attrName>r</p:attrName>
                                        </p:attrNameLst>
                                      </p:cBhvr>
                                    </p:animRot>
                                    <p:animRot by="1500000">
                                      <p:cBhvr>
                                        <p:cTn id="10" dur="125" fill="hold">
                                          <p:stCondLst>
                                            <p:cond delay="375"/>
                                          </p:stCondLst>
                                        </p:cTn>
                                        <p:tgtEl>
                                          <p:spTgt spid="3">
                                            <p:txEl>
                                              <p:pRg st="0" end="0"/>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 Expanding Universe</a:t>
            </a:r>
            <a:endParaRPr lang="en-US" dirty="0"/>
          </a:p>
        </p:txBody>
      </p:sp>
      <p:sp>
        <p:nvSpPr>
          <p:cNvPr id="3" name="Content Placeholder 2"/>
          <p:cNvSpPr>
            <a:spLocks noGrp="1"/>
          </p:cNvSpPr>
          <p:nvPr>
            <p:ph idx="1"/>
          </p:nvPr>
        </p:nvSpPr>
        <p:spPr/>
        <p:txBody>
          <a:bodyPr>
            <a:normAutofit lnSpcReduction="10000"/>
          </a:bodyPr>
          <a:lstStyle/>
          <a:p>
            <a:r>
              <a:rPr lang="en-US" dirty="0" smtClean="0"/>
              <a:t>After discovering that the universe is made up of many other galaxies like our own, we have started to  discover other moving things and other nearby galaxies.</a:t>
            </a:r>
          </a:p>
          <a:p>
            <a:endParaRPr lang="en-US" dirty="0"/>
          </a:p>
          <a:p>
            <a:endParaRPr lang="en-US" dirty="0" smtClean="0"/>
          </a:p>
          <a:p>
            <a:pPr marL="68580" indent="0">
              <a:buNone/>
            </a:pPr>
            <a:r>
              <a:rPr lang="en-US" sz="6000" dirty="0" smtClean="0"/>
              <a:t>The End </a:t>
            </a:r>
            <a:endParaRPr lang="en-US" sz="6000" dirty="0"/>
          </a:p>
        </p:txBody>
      </p:sp>
    </p:spTree>
    <p:extLst>
      <p:ext uri="{BB962C8B-B14F-4D97-AF65-F5344CB8AC3E}">
        <p14:creationId xmlns:p14="http://schemas.microsoft.com/office/powerpoint/2010/main" val="1484837975"/>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dirty="0" smtClean="0">
                <a:solidFill>
                  <a:schemeClr val="accent6">
                    <a:lumMod val="75000"/>
                  </a:schemeClr>
                </a:solidFill>
              </a:rPr>
              <a:t>Ancient Calendars </a:t>
            </a:r>
            <a:endParaRPr lang="es-ES" dirty="0">
              <a:solidFill>
                <a:schemeClr val="accent6">
                  <a:lumMod val="75000"/>
                </a:schemeClr>
              </a:solidFill>
            </a:endParaRPr>
          </a:p>
        </p:txBody>
      </p:sp>
      <p:sp>
        <p:nvSpPr>
          <p:cNvPr id="3" name="Content Placeholder 2"/>
          <p:cNvSpPr>
            <a:spLocks noGrp="1"/>
          </p:cNvSpPr>
          <p:nvPr>
            <p:ph idx="1"/>
          </p:nvPr>
        </p:nvSpPr>
        <p:spPr/>
        <p:txBody>
          <a:bodyPr/>
          <a:lstStyle/>
          <a:p>
            <a:pPr>
              <a:buFont typeface="Wingdings" pitchFamily="2" charset="2"/>
              <a:buChar char="v"/>
            </a:pPr>
            <a:r>
              <a:rPr lang="es-ES" dirty="0" smtClean="0"/>
              <a:t>Back about 5,000 years ago people used the </a:t>
            </a:r>
            <a:r>
              <a:rPr lang="en-US" dirty="0" smtClean="0"/>
              <a:t>seasonal</a:t>
            </a:r>
            <a:r>
              <a:rPr lang="es-ES" dirty="0" smtClean="0"/>
              <a:t> cycle of the stars and planets to mark time. They built observitories and studied at night. Although the ancient civilazations didn´t fully understand the stars and planets there studying still led the first calenders.</a:t>
            </a:r>
          </a:p>
        </p:txBody>
      </p:sp>
    </p:spTree>
    <p:extLst>
      <p:ext uri="{BB962C8B-B14F-4D97-AF65-F5344CB8AC3E}">
        <p14:creationId xmlns:p14="http://schemas.microsoft.com/office/powerpoint/2010/main" val="33483158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82496" y="0"/>
            <a:ext cx="5604304" cy="836712"/>
          </a:xfrm>
        </p:spPr>
        <p:txBody>
          <a:bodyPr/>
          <a:lstStyle/>
          <a:p>
            <a:r>
              <a:rPr lang="es-ES" dirty="0" smtClean="0">
                <a:solidFill>
                  <a:schemeClr val="accent5">
                    <a:lumMod val="60000"/>
                    <a:lumOff val="40000"/>
                  </a:schemeClr>
                </a:solidFill>
              </a:rPr>
              <a:t>Early Astronomers </a:t>
            </a:r>
            <a:endParaRPr lang="es-ES" dirty="0">
              <a:solidFill>
                <a:schemeClr val="accent5">
                  <a:lumMod val="60000"/>
                  <a:lumOff val="40000"/>
                </a:schemeClr>
              </a:solidFill>
            </a:endParaRPr>
          </a:p>
        </p:txBody>
      </p:sp>
      <p:sp>
        <p:nvSpPr>
          <p:cNvPr id="3" name="Content Placeholder 2"/>
          <p:cNvSpPr>
            <a:spLocks noGrp="1"/>
          </p:cNvSpPr>
          <p:nvPr>
            <p:ph idx="1"/>
          </p:nvPr>
        </p:nvSpPr>
        <p:spPr>
          <a:xfrm>
            <a:off x="0" y="3068960"/>
            <a:ext cx="9144000" cy="3789040"/>
          </a:xfrm>
        </p:spPr>
        <p:txBody>
          <a:bodyPr>
            <a:normAutofit/>
          </a:bodyPr>
          <a:lstStyle/>
          <a:p>
            <a:pPr>
              <a:buFont typeface="Wingdings" pitchFamily="2" charset="2"/>
              <a:buChar char="v"/>
            </a:pPr>
            <a:r>
              <a:rPr lang="es-ES" dirty="0" smtClean="0"/>
              <a:t>In 140 CE, Ptolemy, one of the earliest astronomers, belived that the Earth was in the center of all the planets including the sun. For over 1,500 years his theory was belived throughout Europe. </a:t>
            </a:r>
          </a:p>
          <a:p>
            <a:pPr>
              <a:buFont typeface="Wingdings" pitchFamily="2" charset="2"/>
              <a:buChar char="v"/>
            </a:pPr>
            <a:r>
              <a:rPr lang="es-ES" dirty="0" smtClean="0"/>
              <a:t>In 1543, Copernicus  brought a new theory. According to his theory the sun was the center of the universe and the planets orbited it. Even though his theory was correct it did not replace Ptolemy´s theory.</a:t>
            </a:r>
            <a:endParaRPr lang="es-ES" dirty="0"/>
          </a:p>
        </p:txBody>
      </p:sp>
      <p:pic>
        <p:nvPicPr>
          <p:cNvPr id="2050" name="Picture 2" descr="http://www.freewebs.com/mdreyes3/FWThumbnails/Ptolemy_geocentric_model.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520" y="229944"/>
            <a:ext cx="2830042" cy="2821671"/>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http://www.pbs.org/wnet/hawking/universes/assets/images/u.copernicus.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44208" y="852906"/>
            <a:ext cx="2232248" cy="223224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89091687"/>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2050"/>
                                        </p:tgtEl>
                                        <p:attrNameLst>
                                          <p:attrName>style.visibility</p:attrName>
                                        </p:attrNameLst>
                                      </p:cBhvr>
                                      <p:to>
                                        <p:strVal val="visible"/>
                                      </p:to>
                                    </p:set>
                                    <p:animEffect transition="in" filter="barn(inVertical)">
                                      <p:cBhvr>
                                        <p:cTn id="17" dur="500"/>
                                        <p:tgtEl>
                                          <p:spTgt spid="2050"/>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2052"/>
                                        </p:tgtEl>
                                        <p:attrNameLst>
                                          <p:attrName>style.visibility</p:attrName>
                                        </p:attrNameLst>
                                      </p:cBhvr>
                                      <p:to>
                                        <p:strVal val="visible"/>
                                      </p:to>
                                    </p:set>
                                    <p:animEffect transition="in" filter="barn(inVertical)">
                                      <p:cBhvr>
                                        <p:cTn id="22" dur="500"/>
                                        <p:tgtEl>
                                          <p:spTgt spid="20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1600" y="1052736"/>
            <a:ext cx="7024744" cy="1143000"/>
          </a:xfrm>
        </p:spPr>
        <p:txBody>
          <a:bodyPr>
            <a:normAutofit fontScale="90000"/>
          </a:bodyPr>
          <a:lstStyle/>
          <a:p>
            <a:r>
              <a:rPr lang="en-US" dirty="0" smtClean="0">
                <a:solidFill>
                  <a:schemeClr val="accent1">
                    <a:lumMod val="75000"/>
                  </a:schemeClr>
                </a:solidFill>
              </a:rPr>
              <a:t>The Beginning of More Understanding</a:t>
            </a:r>
            <a:endParaRPr lang="en-US" dirty="0">
              <a:solidFill>
                <a:schemeClr val="accent1">
                  <a:lumMod val="75000"/>
                </a:schemeClr>
              </a:solidFill>
            </a:endParaRPr>
          </a:p>
        </p:txBody>
      </p:sp>
      <p:sp>
        <p:nvSpPr>
          <p:cNvPr id="3" name="Content Placeholder 2"/>
          <p:cNvSpPr>
            <a:spLocks noGrp="1"/>
          </p:cNvSpPr>
          <p:nvPr>
            <p:ph idx="1"/>
          </p:nvPr>
        </p:nvSpPr>
        <p:spPr/>
        <p:txBody>
          <a:bodyPr>
            <a:normAutofit fontScale="92500" lnSpcReduction="10000"/>
          </a:bodyPr>
          <a:lstStyle/>
          <a:p>
            <a:pPr>
              <a:buFont typeface="Wingdings" pitchFamily="2" charset="2"/>
              <a:buChar char="v"/>
            </a:pPr>
            <a:r>
              <a:rPr lang="en-US" dirty="0" smtClean="0"/>
              <a:t>Tycho Brahe used several advanced tools to make a theory that the Sun and the Moon revolved around the Earth. But the other planets orbited the Sun. Although his theory was not correct it provided other astronomers help. </a:t>
            </a:r>
          </a:p>
          <a:p>
            <a:pPr>
              <a:buFont typeface="Wingdings" pitchFamily="2" charset="2"/>
              <a:buChar char="v"/>
            </a:pPr>
            <a:r>
              <a:rPr lang="en-US" dirty="0" smtClean="0"/>
              <a:t>Johannes, Tycho´s apprentice, did not believe in his teachers theory. After seeing the usefulness in his teachers data he came up with a new theory.    He announced that all of the planets orbited the Sun. </a:t>
            </a:r>
          </a:p>
        </p:txBody>
      </p:sp>
    </p:spTree>
    <p:extLst>
      <p:ext uri="{BB962C8B-B14F-4D97-AF65-F5344CB8AC3E}">
        <p14:creationId xmlns:p14="http://schemas.microsoft.com/office/powerpoint/2010/main" val="15902990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heel(1)">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heel(1)">
                                      <p:cBhvr>
                                        <p:cTn id="17"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ES" dirty="0" smtClean="0">
                <a:solidFill>
                  <a:srgbClr val="66FF33"/>
                </a:solidFill>
              </a:rPr>
              <a:t>Galileo</a:t>
            </a:r>
            <a:endParaRPr lang="es-ES" dirty="0"/>
          </a:p>
        </p:txBody>
      </p:sp>
      <p:sp>
        <p:nvSpPr>
          <p:cNvPr id="3" name="Content Placeholder 2"/>
          <p:cNvSpPr>
            <a:spLocks noGrp="1"/>
          </p:cNvSpPr>
          <p:nvPr>
            <p:ph idx="1"/>
          </p:nvPr>
        </p:nvSpPr>
        <p:spPr>
          <a:xfrm>
            <a:off x="1043492" y="2323653"/>
            <a:ext cx="6777317" cy="2113460"/>
          </a:xfrm>
        </p:spPr>
        <p:txBody>
          <a:bodyPr/>
          <a:lstStyle/>
          <a:p>
            <a:pPr>
              <a:buFont typeface="Wingdings" pitchFamily="2" charset="2"/>
              <a:buChar char="v"/>
            </a:pPr>
            <a:r>
              <a:rPr lang="en-US" dirty="0" smtClean="0"/>
              <a:t>In 1609, Galileo became one of the first people to create a telescope and use it. People found that the other planets were not just wandering stars but had physical bodies like Earth.</a:t>
            </a:r>
            <a:endParaRPr lang="en-US" dirty="0"/>
          </a:p>
        </p:txBody>
      </p:sp>
      <p:pic>
        <p:nvPicPr>
          <p:cNvPr id="1026" name="Picture 2" descr="http://www.victorhugomorales.com.ar/wp-content/uploads/2012/02/galileo-galilei-7.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42088" y="4005064"/>
            <a:ext cx="3131840" cy="23076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589643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1026"/>
                                        </p:tgtEl>
                                        <p:attrNameLst>
                                          <p:attrName>style.visibility</p:attrName>
                                        </p:attrNameLst>
                                      </p:cBhvr>
                                      <p:to>
                                        <p:strVal val="visible"/>
                                      </p:to>
                                    </p:set>
                                    <p:animEffect transition="in" filter="randombar(horizontal)">
                                      <p:cBhvr>
                                        <p:cTn id="12" dur="5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Modern Astronomy</a:t>
            </a:r>
            <a:endParaRPr lang="en-US" dirty="0"/>
          </a:p>
        </p:txBody>
      </p:sp>
      <p:sp>
        <p:nvSpPr>
          <p:cNvPr id="3" name="Content Placeholder 2"/>
          <p:cNvSpPr>
            <a:spLocks noGrp="1"/>
          </p:cNvSpPr>
          <p:nvPr>
            <p:ph idx="1"/>
          </p:nvPr>
        </p:nvSpPr>
        <p:spPr/>
        <p:txBody>
          <a:bodyPr/>
          <a:lstStyle/>
          <a:p>
            <a:pPr>
              <a:buFont typeface="Wingdings" pitchFamily="2" charset="2"/>
              <a:buChar char="v"/>
            </a:pPr>
            <a:r>
              <a:rPr lang="en-US" dirty="0" smtClean="0"/>
              <a:t>Today when technology is becoming better we are making new discoveries in space. For example, we think we may have discovered more galaxies and are learning more about the planets in the  Milky Way. </a:t>
            </a:r>
            <a:endParaRPr lang="en-US" dirty="0"/>
          </a:p>
        </p:txBody>
      </p:sp>
    </p:spTree>
    <p:extLst>
      <p:ext uri="{BB962C8B-B14F-4D97-AF65-F5344CB8AC3E}">
        <p14:creationId xmlns:p14="http://schemas.microsoft.com/office/powerpoint/2010/main" val="23372716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860032" y="2708920"/>
            <a:ext cx="4132863" cy="923330"/>
          </a:xfrm>
          <a:prstGeom prst="rect">
            <a:avLst/>
          </a:prstGeom>
          <a:noFill/>
        </p:spPr>
        <p:txBody>
          <a:bodyPr wrap="none" lIns="91440" tIns="45720" rIns="91440" bIns="45720">
            <a:spAutoFit/>
          </a:bodyPr>
          <a:lstStyle/>
          <a:p>
            <a:pPr algn="ctr"/>
            <a:r>
              <a:rPr lang="en-US" sz="5400" b="1" i="1" cap="none" spc="0"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Vocabulary</a:t>
            </a:r>
            <a:endParaRPr lang="en-US" sz="5400" b="1" i="1" cap="none" spc="0"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endParaRPr>
          </a:p>
        </p:txBody>
      </p:sp>
      <p:graphicFrame>
        <p:nvGraphicFramePr>
          <p:cNvPr id="23" name="Content Placeholder 22"/>
          <p:cNvGraphicFramePr>
            <a:graphicFrameLocks noGrp="1"/>
          </p:cNvGraphicFramePr>
          <p:nvPr>
            <p:ph idx="1"/>
            <p:extLst>
              <p:ext uri="{D42A27DB-BD31-4B8C-83A1-F6EECF244321}">
                <p14:modId xmlns:p14="http://schemas.microsoft.com/office/powerpoint/2010/main" val="3429045585"/>
              </p:ext>
            </p:extLst>
          </p:nvPr>
        </p:nvGraphicFramePr>
        <p:xfrm>
          <a:off x="1115616" y="836712"/>
          <a:ext cx="3456384" cy="5029200"/>
        </p:xfrm>
        <a:graphic>
          <a:graphicData uri="http://schemas.openxmlformats.org/drawingml/2006/table">
            <a:tbl>
              <a:tblPr firstRow="1" bandRow="1">
                <a:tableStyleId>{5C22544A-7EE6-4342-B048-85BDC9FD1C3A}</a:tableStyleId>
              </a:tblPr>
              <a:tblGrid>
                <a:gridCol w="1545432"/>
                <a:gridCol w="1910952"/>
              </a:tblGrid>
              <a:tr h="370840">
                <a:tc>
                  <a:txBody>
                    <a:bodyPr/>
                    <a:lstStyle/>
                    <a:p>
                      <a:r>
                        <a:rPr lang="en-US" noProof="0" dirty="0" smtClean="0"/>
                        <a:t>Astronomy</a:t>
                      </a:r>
                      <a:r>
                        <a:rPr lang="en-US" baseline="0" noProof="0" dirty="0" smtClean="0"/>
                        <a:t> </a:t>
                      </a:r>
                      <a:endParaRPr lang="en-US" noProof="0" dirty="0"/>
                    </a:p>
                  </a:txBody>
                  <a:tcPr/>
                </a:tc>
                <a:tc>
                  <a:txBody>
                    <a:bodyPr/>
                    <a:lstStyle/>
                    <a:p>
                      <a:r>
                        <a:rPr lang="en-US" noProof="0" dirty="0" smtClean="0"/>
                        <a:t>The</a:t>
                      </a:r>
                      <a:r>
                        <a:rPr lang="en-US" baseline="0" noProof="0" dirty="0" smtClean="0"/>
                        <a:t> study of the universe.</a:t>
                      </a:r>
                      <a:endParaRPr lang="en-US" noProof="0" dirty="0"/>
                    </a:p>
                  </a:txBody>
                  <a:tcPr/>
                </a:tc>
              </a:tr>
              <a:tr h="370840">
                <a:tc>
                  <a:txBody>
                    <a:bodyPr/>
                    <a:lstStyle/>
                    <a:p>
                      <a:r>
                        <a:rPr lang="es-ES" dirty="0" smtClean="0"/>
                        <a:t>Year</a:t>
                      </a:r>
                      <a:endParaRPr lang="es-ES" dirty="0"/>
                    </a:p>
                  </a:txBody>
                  <a:tcPr/>
                </a:tc>
                <a:tc>
                  <a:txBody>
                    <a:bodyPr/>
                    <a:lstStyle/>
                    <a:p>
                      <a:r>
                        <a:rPr lang="es-ES" dirty="0" smtClean="0"/>
                        <a:t>The time required for the Earth to rotate around</a:t>
                      </a:r>
                      <a:r>
                        <a:rPr lang="es-ES" baseline="0" dirty="0" smtClean="0"/>
                        <a:t> the Sun.</a:t>
                      </a:r>
                      <a:r>
                        <a:rPr lang="es-ES" dirty="0" smtClean="0"/>
                        <a:t> </a:t>
                      </a:r>
                      <a:endParaRPr lang="es-ES" dirty="0"/>
                    </a:p>
                  </a:txBody>
                  <a:tcPr/>
                </a:tc>
              </a:tr>
              <a:tr h="370840">
                <a:tc>
                  <a:txBody>
                    <a:bodyPr/>
                    <a:lstStyle/>
                    <a:p>
                      <a:r>
                        <a:rPr lang="en-US" noProof="0" dirty="0" smtClean="0"/>
                        <a:t>Month </a:t>
                      </a:r>
                      <a:endParaRPr lang="en-US" noProof="0" dirty="0"/>
                    </a:p>
                  </a:txBody>
                  <a:tcPr/>
                </a:tc>
                <a:tc>
                  <a:txBody>
                    <a:bodyPr/>
                    <a:lstStyle/>
                    <a:p>
                      <a:r>
                        <a:rPr lang="en-US" noProof="0" dirty="0" smtClean="0"/>
                        <a:t>The amount of time for the moon to rotate around the Earth.</a:t>
                      </a:r>
                      <a:endParaRPr lang="en-US" noProof="0" dirty="0"/>
                    </a:p>
                  </a:txBody>
                  <a:tcPr/>
                </a:tc>
              </a:tr>
              <a:tr h="370840">
                <a:tc>
                  <a:txBody>
                    <a:bodyPr/>
                    <a:lstStyle/>
                    <a:p>
                      <a:r>
                        <a:rPr lang="es-ES" dirty="0" smtClean="0"/>
                        <a:t>Day</a:t>
                      </a:r>
                    </a:p>
                  </a:txBody>
                  <a:tcPr/>
                </a:tc>
                <a:tc>
                  <a:txBody>
                    <a:bodyPr/>
                    <a:lstStyle/>
                    <a:p>
                      <a:r>
                        <a:rPr lang="en-US" noProof="0" dirty="0" smtClean="0"/>
                        <a:t>The</a:t>
                      </a:r>
                      <a:r>
                        <a:rPr lang="en-US" baseline="0" noProof="0" dirty="0" smtClean="0"/>
                        <a:t> amount of time it takes the Earth to rotate around its axis</a:t>
                      </a:r>
                      <a:endParaRPr lang="en-US" noProof="0" dirty="0"/>
                    </a:p>
                  </a:txBody>
                  <a:tcPr/>
                </a:tc>
              </a:tr>
            </a:tbl>
          </a:graphicData>
        </a:graphic>
      </p:graphicFrame>
    </p:spTree>
    <p:extLst>
      <p:ext uri="{BB962C8B-B14F-4D97-AF65-F5344CB8AC3E}">
        <p14:creationId xmlns:p14="http://schemas.microsoft.com/office/powerpoint/2010/main" val="9424587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wipe(down)">
                                      <p:cBhvr>
                                        <p:cTn id="7" dur="580">
                                          <p:stCondLst>
                                            <p:cond delay="0"/>
                                          </p:stCondLst>
                                        </p:cTn>
                                        <p:tgtEl>
                                          <p:spTgt spid="23"/>
                                        </p:tgtEl>
                                      </p:cBhvr>
                                    </p:animEffect>
                                    <p:anim calcmode="lin" valueType="num">
                                      <p:cBhvr>
                                        <p:cTn id="8" dur="1822" tmFilter="0,0; 0.14,0.36; 0.43,0.73; 0.71,0.91; 1.0,1.0">
                                          <p:stCondLst>
                                            <p:cond delay="0"/>
                                          </p:stCondLst>
                                        </p:cTn>
                                        <p:tgtEl>
                                          <p:spTgt spid="23"/>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3"/>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3"/>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3"/>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3"/>
                                        </p:tgtEl>
                                        <p:attrNameLst>
                                          <p:attrName>ppt_y</p:attrName>
                                        </p:attrNameLst>
                                      </p:cBhvr>
                                      <p:tavLst>
                                        <p:tav tm="0" fmla="#ppt_y-sin(pi*$)/81">
                                          <p:val>
                                            <p:fltVal val="0"/>
                                          </p:val>
                                        </p:tav>
                                        <p:tav tm="100000">
                                          <p:val>
                                            <p:fltVal val="1"/>
                                          </p:val>
                                        </p:tav>
                                      </p:tavLst>
                                    </p:anim>
                                    <p:animScale>
                                      <p:cBhvr>
                                        <p:cTn id="13" dur="26">
                                          <p:stCondLst>
                                            <p:cond delay="650"/>
                                          </p:stCondLst>
                                        </p:cTn>
                                        <p:tgtEl>
                                          <p:spTgt spid="23"/>
                                        </p:tgtEl>
                                      </p:cBhvr>
                                      <p:to x="100000" y="60000"/>
                                    </p:animScale>
                                    <p:animScale>
                                      <p:cBhvr>
                                        <p:cTn id="14" dur="166" decel="50000">
                                          <p:stCondLst>
                                            <p:cond delay="676"/>
                                          </p:stCondLst>
                                        </p:cTn>
                                        <p:tgtEl>
                                          <p:spTgt spid="23"/>
                                        </p:tgtEl>
                                      </p:cBhvr>
                                      <p:to x="100000" y="100000"/>
                                    </p:animScale>
                                    <p:animScale>
                                      <p:cBhvr>
                                        <p:cTn id="15" dur="26">
                                          <p:stCondLst>
                                            <p:cond delay="1312"/>
                                          </p:stCondLst>
                                        </p:cTn>
                                        <p:tgtEl>
                                          <p:spTgt spid="23"/>
                                        </p:tgtEl>
                                      </p:cBhvr>
                                      <p:to x="100000" y="80000"/>
                                    </p:animScale>
                                    <p:animScale>
                                      <p:cBhvr>
                                        <p:cTn id="16" dur="166" decel="50000">
                                          <p:stCondLst>
                                            <p:cond delay="1338"/>
                                          </p:stCondLst>
                                        </p:cTn>
                                        <p:tgtEl>
                                          <p:spTgt spid="23"/>
                                        </p:tgtEl>
                                      </p:cBhvr>
                                      <p:to x="100000" y="100000"/>
                                    </p:animScale>
                                    <p:animScale>
                                      <p:cBhvr>
                                        <p:cTn id="17" dur="26">
                                          <p:stCondLst>
                                            <p:cond delay="1642"/>
                                          </p:stCondLst>
                                        </p:cTn>
                                        <p:tgtEl>
                                          <p:spTgt spid="23"/>
                                        </p:tgtEl>
                                      </p:cBhvr>
                                      <p:to x="100000" y="90000"/>
                                    </p:animScale>
                                    <p:animScale>
                                      <p:cBhvr>
                                        <p:cTn id="18" dur="166" decel="50000">
                                          <p:stCondLst>
                                            <p:cond delay="1668"/>
                                          </p:stCondLst>
                                        </p:cTn>
                                        <p:tgtEl>
                                          <p:spTgt spid="23"/>
                                        </p:tgtEl>
                                      </p:cBhvr>
                                      <p:to x="100000" y="100000"/>
                                    </p:animScale>
                                    <p:animScale>
                                      <p:cBhvr>
                                        <p:cTn id="19" dur="26">
                                          <p:stCondLst>
                                            <p:cond delay="1808"/>
                                          </p:stCondLst>
                                        </p:cTn>
                                        <p:tgtEl>
                                          <p:spTgt spid="23"/>
                                        </p:tgtEl>
                                      </p:cBhvr>
                                      <p:to x="100000" y="95000"/>
                                    </p:animScale>
                                    <p:animScale>
                                      <p:cBhvr>
                                        <p:cTn id="20" dur="166" decel="50000">
                                          <p:stCondLst>
                                            <p:cond delay="1834"/>
                                          </p:stCondLst>
                                        </p:cTn>
                                        <p:tgtEl>
                                          <p:spTgt spid="23"/>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4"/>
                                        </p:tgtEl>
                                        <p:attrNameLst>
                                          <p:attrName>style.visibility</p:attrName>
                                        </p:attrNameLst>
                                      </p:cBhvr>
                                      <p:to>
                                        <p:strVal val="visible"/>
                                      </p:to>
                                    </p:set>
                                    <p:animEffect transition="in" filter="wipe(down)">
                                      <p:cBhvr>
                                        <p:cTn id="25" dur="580">
                                          <p:stCondLst>
                                            <p:cond delay="0"/>
                                          </p:stCondLst>
                                        </p:cTn>
                                        <p:tgtEl>
                                          <p:spTgt spid="4"/>
                                        </p:tgtEl>
                                      </p:cBhvr>
                                    </p:animEffect>
                                    <p:anim calcmode="lin" valueType="num">
                                      <p:cBhvr>
                                        <p:cTn id="26"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31" dur="26">
                                          <p:stCondLst>
                                            <p:cond delay="650"/>
                                          </p:stCondLst>
                                        </p:cTn>
                                        <p:tgtEl>
                                          <p:spTgt spid="4"/>
                                        </p:tgtEl>
                                      </p:cBhvr>
                                      <p:to x="100000" y="60000"/>
                                    </p:animScale>
                                    <p:animScale>
                                      <p:cBhvr>
                                        <p:cTn id="32" dur="166" decel="50000">
                                          <p:stCondLst>
                                            <p:cond delay="676"/>
                                          </p:stCondLst>
                                        </p:cTn>
                                        <p:tgtEl>
                                          <p:spTgt spid="4"/>
                                        </p:tgtEl>
                                      </p:cBhvr>
                                      <p:to x="100000" y="100000"/>
                                    </p:animScale>
                                    <p:animScale>
                                      <p:cBhvr>
                                        <p:cTn id="33" dur="26">
                                          <p:stCondLst>
                                            <p:cond delay="1312"/>
                                          </p:stCondLst>
                                        </p:cTn>
                                        <p:tgtEl>
                                          <p:spTgt spid="4"/>
                                        </p:tgtEl>
                                      </p:cBhvr>
                                      <p:to x="100000" y="80000"/>
                                    </p:animScale>
                                    <p:animScale>
                                      <p:cBhvr>
                                        <p:cTn id="34" dur="166" decel="50000">
                                          <p:stCondLst>
                                            <p:cond delay="1338"/>
                                          </p:stCondLst>
                                        </p:cTn>
                                        <p:tgtEl>
                                          <p:spTgt spid="4"/>
                                        </p:tgtEl>
                                      </p:cBhvr>
                                      <p:to x="100000" y="100000"/>
                                    </p:animScale>
                                    <p:animScale>
                                      <p:cBhvr>
                                        <p:cTn id="35" dur="26">
                                          <p:stCondLst>
                                            <p:cond delay="1642"/>
                                          </p:stCondLst>
                                        </p:cTn>
                                        <p:tgtEl>
                                          <p:spTgt spid="4"/>
                                        </p:tgtEl>
                                      </p:cBhvr>
                                      <p:to x="100000" y="90000"/>
                                    </p:animScale>
                                    <p:animScale>
                                      <p:cBhvr>
                                        <p:cTn id="36" dur="166" decel="50000">
                                          <p:stCondLst>
                                            <p:cond delay="1668"/>
                                          </p:stCondLst>
                                        </p:cTn>
                                        <p:tgtEl>
                                          <p:spTgt spid="4"/>
                                        </p:tgtEl>
                                      </p:cBhvr>
                                      <p:to x="100000" y="100000"/>
                                    </p:animScale>
                                    <p:animScale>
                                      <p:cBhvr>
                                        <p:cTn id="37" dur="26">
                                          <p:stCondLst>
                                            <p:cond delay="1808"/>
                                          </p:stCondLst>
                                        </p:cTn>
                                        <p:tgtEl>
                                          <p:spTgt spid="4"/>
                                        </p:tgtEl>
                                      </p:cBhvr>
                                      <p:to x="100000" y="95000"/>
                                    </p:animScale>
                                    <p:animScale>
                                      <p:cBhvr>
                                        <p:cTn id="38" dur="166" decel="50000">
                                          <p:stCondLst>
                                            <p:cond delay="1834"/>
                                          </p:stCondLst>
                                        </p:cTn>
                                        <p:tgtEl>
                                          <p:spTgt spid="4"/>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s-ES" dirty="0" smtClean="0"/>
              <a:t/>
            </a:r>
            <a:br>
              <a:rPr lang="es-ES" dirty="0" smtClean="0"/>
            </a:br>
            <a:r>
              <a:rPr lang="es-ES" dirty="0"/>
              <a:t/>
            </a:r>
            <a:br>
              <a:rPr lang="es-ES" dirty="0"/>
            </a:br>
            <a:r>
              <a:rPr lang="es-ES" dirty="0" smtClean="0"/>
              <a:t/>
            </a:r>
            <a:br>
              <a:rPr lang="es-ES" dirty="0" smtClean="0"/>
            </a:br>
            <a:endParaRPr lang="es-ES" dirty="0"/>
          </a:p>
        </p:txBody>
      </p:sp>
      <p:sp>
        <p:nvSpPr>
          <p:cNvPr id="4" name="Content Placeholder 3"/>
          <p:cNvSpPr>
            <a:spLocks noGrp="1"/>
          </p:cNvSpPr>
          <p:nvPr>
            <p:ph idx="1"/>
          </p:nvPr>
        </p:nvSpPr>
        <p:spPr>
          <a:xfrm>
            <a:off x="755576" y="2060848"/>
            <a:ext cx="7560840" cy="4129684"/>
          </a:xfrm>
        </p:spPr>
        <p:style>
          <a:lnRef idx="1">
            <a:schemeClr val="accent4"/>
          </a:lnRef>
          <a:fillRef idx="3">
            <a:schemeClr val="accent4"/>
          </a:fillRef>
          <a:effectRef idx="2">
            <a:schemeClr val="accent4"/>
          </a:effectRef>
          <a:fontRef idx="minor">
            <a:schemeClr val="lt1"/>
          </a:fontRef>
        </p:style>
        <p:txBody>
          <a:bodyPr/>
          <a:lstStyle/>
          <a:p>
            <a:pPr marL="68580" indent="0">
              <a:buNone/>
            </a:pPr>
            <a:r>
              <a:rPr lang="en-US" dirty="0" smtClean="0"/>
              <a:t>Types of telescopes include:</a:t>
            </a:r>
          </a:p>
          <a:p>
            <a:pPr>
              <a:buFont typeface="Wingdings" pitchFamily="2" charset="2"/>
              <a:buChar char="v"/>
            </a:pPr>
            <a:r>
              <a:rPr lang="en-US" dirty="0" smtClean="0"/>
              <a:t>The Optical Telescope which collects visible light and focuses it to a focal point for closer observation.</a:t>
            </a:r>
            <a:r>
              <a:rPr lang="en-US" sz="1400" dirty="0" smtClean="0"/>
              <a:t>(These are the most common type of telescope)</a:t>
            </a:r>
          </a:p>
          <a:p>
            <a:pPr>
              <a:buFont typeface="Wingdings" pitchFamily="2" charset="2"/>
              <a:buChar char="v"/>
            </a:pPr>
            <a:r>
              <a:rPr lang="en-US" dirty="0" smtClean="0"/>
              <a:t>Refracting telescopes use lenses to gather and focus light.</a:t>
            </a:r>
            <a:r>
              <a:rPr lang="en-US" sz="1400" dirty="0" smtClean="0"/>
              <a:t>(Most astronomers do not prefer refracting telescopes because the size of the view is limited by the size of the lenses)</a:t>
            </a:r>
            <a:endParaRPr lang="en-US" dirty="0" smtClean="0"/>
          </a:p>
          <a:p>
            <a:pPr>
              <a:buFont typeface="Wingdings" pitchFamily="2" charset="2"/>
              <a:buChar char="v"/>
            </a:pPr>
            <a:r>
              <a:rPr lang="en-US" dirty="0" smtClean="0"/>
              <a:t>Reflecting telescopes use a curved mirror to gather and focus light. </a:t>
            </a:r>
            <a:r>
              <a:rPr lang="en-US" sz="1400" dirty="0" smtClean="0"/>
              <a:t>(Most astronomers only use this type of telescope for gathering light and it is not that common)</a:t>
            </a:r>
            <a:endParaRPr lang="en-US" dirty="0" smtClean="0"/>
          </a:p>
          <a:p>
            <a:pPr marL="68580" indent="0">
              <a:buNone/>
            </a:pPr>
            <a:r>
              <a:rPr lang="en-US" dirty="0" smtClean="0"/>
              <a:t> </a:t>
            </a:r>
          </a:p>
        </p:txBody>
      </p:sp>
      <p:sp>
        <p:nvSpPr>
          <p:cNvPr id="3" name="Rectangle 2"/>
          <p:cNvSpPr/>
          <p:nvPr/>
        </p:nvSpPr>
        <p:spPr>
          <a:xfrm>
            <a:off x="1949255" y="980728"/>
            <a:ext cx="4916732" cy="923330"/>
          </a:xfrm>
          <a:prstGeom prst="rect">
            <a:avLst/>
          </a:prstGeom>
          <a:noFill/>
        </p:spPr>
        <p:txBody>
          <a:bodyPr wrap="none" lIns="91440" tIns="45720" rIns="91440" bIns="45720">
            <a:spAutoFit/>
          </a:bodyPr>
          <a:lstStyle/>
          <a:p>
            <a:pPr algn="ctr"/>
            <a:r>
              <a:rPr lang="en-US" sz="5400" b="1" dirty="0" smtClean="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rPr>
              <a:t>Telescopes </a:t>
            </a:r>
            <a:r>
              <a:rPr lang="en-US" sz="1400" b="1" dirty="0" smtClean="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rPr>
              <a:t>Section 2</a:t>
            </a:r>
            <a:endParaRPr lang="en-US" sz="5400" b="1" cap="none" spc="0" dirty="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endParaRPr>
          </a:p>
        </p:txBody>
      </p:sp>
    </p:spTree>
    <p:extLst>
      <p:ext uri="{BB962C8B-B14F-4D97-AF65-F5344CB8AC3E}">
        <p14:creationId xmlns:p14="http://schemas.microsoft.com/office/powerpoint/2010/main" val="2036796987"/>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1042416" y="2313432"/>
            <a:ext cx="6985968" cy="1619624"/>
          </a:xfrm>
        </p:spPr>
        <p:txBody>
          <a:bodyPr/>
          <a:lstStyle/>
          <a:p>
            <a:pPr>
              <a:buFont typeface="Wingdings" pitchFamily="2" charset="2"/>
              <a:buChar char="v"/>
            </a:pPr>
            <a:r>
              <a:rPr lang="en-US" dirty="0" smtClean="0"/>
              <a:t>Two large reflecting telescopes work together. For example they each focus all of their mirrors on the same area. </a:t>
            </a:r>
          </a:p>
        </p:txBody>
      </p:sp>
      <p:sp>
        <p:nvSpPr>
          <p:cNvPr id="5" name="Rectangle 4"/>
          <p:cNvSpPr/>
          <p:nvPr/>
        </p:nvSpPr>
        <p:spPr>
          <a:xfrm>
            <a:off x="539552" y="836712"/>
            <a:ext cx="7704855" cy="923330"/>
          </a:xfrm>
          <a:prstGeom prst="rect">
            <a:avLst/>
          </a:prstGeom>
          <a:noFill/>
        </p:spPr>
        <p:txBody>
          <a:bodyPr wrap="square" lIns="91440" tIns="45720" rIns="91440" bIns="45720">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r>
              <a:rPr lang="en-US" sz="5400" b="1" cap="all"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Working together </a:t>
            </a:r>
            <a:endParaRPr lang="en-US" sz="5400" b="1" cap="all" spc="0"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endParaRPr>
          </a:p>
        </p:txBody>
      </p:sp>
      <p:pic>
        <p:nvPicPr>
          <p:cNvPr id="1026" name="Picture 2" descr="http://img.ehowcdn.com/article-new/ehow/images/a08/3q/nb/types-optical-reflecting-telescope-detect-800x80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95736" y="3573016"/>
            <a:ext cx="3810000" cy="25431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9885288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Elemental">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Elemental">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themeOverride>
</file>

<file path=docProps/app.xml><?xml version="1.0" encoding="utf-8"?>
<Properties xmlns="http://schemas.openxmlformats.org/officeDocument/2006/extended-properties" xmlns:vt="http://schemas.openxmlformats.org/officeDocument/2006/docPropsVTypes">
  <Template/>
  <TotalTime>273</TotalTime>
  <Words>961</Words>
  <Application>Microsoft Office PowerPoint</Application>
  <PresentationFormat>On-screen Show (4:3)</PresentationFormat>
  <Paragraphs>65</Paragraphs>
  <Slides>18</Slides>
  <Notes>1</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Austin</vt:lpstr>
      <vt:lpstr>                                     Astronomy  Section 1</vt:lpstr>
      <vt:lpstr>Ancient Calendars </vt:lpstr>
      <vt:lpstr>Early Astronomers </vt:lpstr>
      <vt:lpstr>The Beginning of More Understanding</vt:lpstr>
      <vt:lpstr>Galileo</vt:lpstr>
      <vt:lpstr>Modern Astronomy</vt:lpstr>
      <vt:lpstr>PowerPoint Presentation</vt:lpstr>
      <vt:lpstr>   </vt:lpstr>
      <vt:lpstr>PowerPoint Presentation</vt:lpstr>
      <vt:lpstr>PowerPoint Presentation</vt:lpstr>
      <vt:lpstr>Detecting Electromagnetic Radiation</vt:lpstr>
      <vt:lpstr>Radiation Telescopes </vt:lpstr>
      <vt:lpstr>Linking Forces</vt:lpstr>
      <vt:lpstr>Vocabulary </vt:lpstr>
      <vt:lpstr>Mapping The Stars (Section 3) </vt:lpstr>
      <vt:lpstr>Stars Paths </vt:lpstr>
      <vt:lpstr>Distance in Space </vt:lpstr>
      <vt:lpstr>An Expanding Universe</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Astronomy</dc:title>
  <dc:creator>School</dc:creator>
  <cp:lastModifiedBy>School</cp:lastModifiedBy>
  <cp:revision>38</cp:revision>
  <dcterms:created xsi:type="dcterms:W3CDTF">2012-09-19T06:54:40Z</dcterms:created>
  <dcterms:modified xsi:type="dcterms:W3CDTF">2012-11-06T08:29:27Z</dcterms:modified>
</cp:coreProperties>
</file>